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sldIdLst>
    <p:sldId id="256" r:id="rId2"/>
    <p:sldId id="284" r:id="rId3"/>
    <p:sldId id="264" r:id="rId4"/>
    <p:sldId id="263" r:id="rId5"/>
    <p:sldId id="266" r:id="rId6"/>
    <p:sldId id="273" r:id="rId7"/>
    <p:sldId id="265" r:id="rId8"/>
    <p:sldId id="259" r:id="rId9"/>
    <p:sldId id="270" r:id="rId10"/>
    <p:sldId id="260" r:id="rId11"/>
    <p:sldId id="272" r:id="rId12"/>
    <p:sldId id="274" r:id="rId13"/>
    <p:sldId id="280" r:id="rId14"/>
    <p:sldId id="281" r:id="rId15"/>
    <p:sldId id="282" r:id="rId16"/>
    <p:sldId id="261" r:id="rId17"/>
    <p:sldId id="262" r:id="rId18"/>
    <p:sldId id="285" r:id="rId19"/>
    <p:sldId id="287"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wzia Haeri Mazanderani" initials="FHM"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19" autoAdjust="0"/>
    <p:restoredTop sz="94660"/>
  </p:normalViewPr>
  <p:slideViewPr>
    <p:cSldViewPr snapToGrid="0">
      <p:cViewPr varScale="1">
        <p:scale>
          <a:sx n="94" d="100"/>
          <a:sy n="94" d="100"/>
        </p:scale>
        <p:origin x="-104"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A294C4-6B47-4DE0-9DAD-6A406E6E03A3}" type="datetimeFigureOut">
              <a:rPr lang="en-GB" smtClean="0"/>
              <a:t>12/05/2015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DA13F-3D66-42CE-BE38-A40D9E1C0534}" type="slidenum">
              <a:rPr lang="en-GB" smtClean="0"/>
              <a:t>‹#›</a:t>
            </a:fld>
            <a:endParaRPr lang="en-GB"/>
          </a:p>
        </p:txBody>
      </p:sp>
    </p:spTree>
    <p:extLst>
      <p:ext uri="{BB962C8B-B14F-4D97-AF65-F5344CB8AC3E}">
        <p14:creationId xmlns:p14="http://schemas.microsoft.com/office/powerpoint/2010/main" val="336327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A294C4-6B47-4DE0-9DAD-6A406E6E03A3}" type="datetimeFigureOut">
              <a:rPr lang="en-GB" smtClean="0"/>
              <a:t>12/05/2015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DA13F-3D66-42CE-BE38-A40D9E1C0534}" type="slidenum">
              <a:rPr lang="en-GB" smtClean="0"/>
              <a:t>‹#›</a:t>
            </a:fld>
            <a:endParaRPr lang="en-GB"/>
          </a:p>
        </p:txBody>
      </p:sp>
    </p:spTree>
    <p:extLst>
      <p:ext uri="{BB962C8B-B14F-4D97-AF65-F5344CB8AC3E}">
        <p14:creationId xmlns:p14="http://schemas.microsoft.com/office/powerpoint/2010/main" val="72954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A294C4-6B47-4DE0-9DAD-6A406E6E03A3}" type="datetimeFigureOut">
              <a:rPr lang="en-GB" smtClean="0"/>
              <a:t>12/05/2015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DA13F-3D66-42CE-BE38-A40D9E1C0534}"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53013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A294C4-6B47-4DE0-9DAD-6A406E6E03A3}" type="datetimeFigureOut">
              <a:rPr lang="en-GB" smtClean="0"/>
              <a:t>12/05/2015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DA13F-3D66-42CE-BE38-A40D9E1C0534}" type="slidenum">
              <a:rPr lang="en-GB" smtClean="0"/>
              <a:t>‹#›</a:t>
            </a:fld>
            <a:endParaRPr lang="en-GB"/>
          </a:p>
        </p:txBody>
      </p:sp>
    </p:spTree>
    <p:extLst>
      <p:ext uri="{BB962C8B-B14F-4D97-AF65-F5344CB8AC3E}">
        <p14:creationId xmlns:p14="http://schemas.microsoft.com/office/powerpoint/2010/main" val="289551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A294C4-6B47-4DE0-9DAD-6A406E6E03A3}" type="datetimeFigureOut">
              <a:rPr lang="en-GB" smtClean="0"/>
              <a:t>12/05/2015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DA13F-3D66-42CE-BE38-A40D9E1C053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4325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A294C4-6B47-4DE0-9DAD-6A406E6E03A3}" type="datetimeFigureOut">
              <a:rPr lang="en-GB" smtClean="0"/>
              <a:t>12/05/2015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DA13F-3D66-42CE-BE38-A40D9E1C0534}" type="slidenum">
              <a:rPr lang="en-GB" smtClean="0"/>
              <a:t>‹#›</a:t>
            </a:fld>
            <a:endParaRPr lang="en-GB"/>
          </a:p>
        </p:txBody>
      </p:sp>
    </p:spTree>
    <p:extLst>
      <p:ext uri="{BB962C8B-B14F-4D97-AF65-F5344CB8AC3E}">
        <p14:creationId xmlns:p14="http://schemas.microsoft.com/office/powerpoint/2010/main" val="1808764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294C4-6B47-4DE0-9DAD-6A406E6E03A3}" type="datetimeFigureOut">
              <a:rPr lang="en-GB" smtClean="0"/>
              <a:t>12/05/2015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DA13F-3D66-42CE-BE38-A40D9E1C0534}" type="slidenum">
              <a:rPr lang="en-GB" smtClean="0"/>
              <a:t>‹#›</a:t>
            </a:fld>
            <a:endParaRPr lang="en-GB"/>
          </a:p>
        </p:txBody>
      </p:sp>
    </p:spTree>
    <p:extLst>
      <p:ext uri="{BB962C8B-B14F-4D97-AF65-F5344CB8AC3E}">
        <p14:creationId xmlns:p14="http://schemas.microsoft.com/office/powerpoint/2010/main" val="3300322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294C4-6B47-4DE0-9DAD-6A406E6E03A3}" type="datetimeFigureOut">
              <a:rPr lang="en-GB" smtClean="0"/>
              <a:t>12/05/2015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DA13F-3D66-42CE-BE38-A40D9E1C0534}" type="slidenum">
              <a:rPr lang="en-GB" smtClean="0"/>
              <a:t>‹#›</a:t>
            </a:fld>
            <a:endParaRPr lang="en-GB"/>
          </a:p>
        </p:txBody>
      </p:sp>
    </p:spTree>
    <p:extLst>
      <p:ext uri="{BB962C8B-B14F-4D97-AF65-F5344CB8AC3E}">
        <p14:creationId xmlns:p14="http://schemas.microsoft.com/office/powerpoint/2010/main" val="888885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294C4-6B47-4DE0-9DAD-6A406E6E03A3}" type="datetimeFigureOut">
              <a:rPr lang="en-GB" smtClean="0"/>
              <a:t>12/05/2015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DA13F-3D66-42CE-BE38-A40D9E1C0534}" type="slidenum">
              <a:rPr lang="en-GB" smtClean="0"/>
              <a:t>‹#›</a:t>
            </a:fld>
            <a:endParaRPr lang="en-GB"/>
          </a:p>
        </p:txBody>
      </p:sp>
    </p:spTree>
    <p:extLst>
      <p:ext uri="{BB962C8B-B14F-4D97-AF65-F5344CB8AC3E}">
        <p14:creationId xmlns:p14="http://schemas.microsoft.com/office/powerpoint/2010/main" val="3781277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A294C4-6B47-4DE0-9DAD-6A406E6E03A3}" type="datetimeFigureOut">
              <a:rPr lang="en-GB" smtClean="0"/>
              <a:t>12/05/2015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DA13F-3D66-42CE-BE38-A40D9E1C0534}" type="slidenum">
              <a:rPr lang="en-GB" smtClean="0"/>
              <a:t>‹#›</a:t>
            </a:fld>
            <a:endParaRPr lang="en-GB"/>
          </a:p>
        </p:txBody>
      </p:sp>
    </p:spTree>
    <p:extLst>
      <p:ext uri="{BB962C8B-B14F-4D97-AF65-F5344CB8AC3E}">
        <p14:creationId xmlns:p14="http://schemas.microsoft.com/office/powerpoint/2010/main" val="720465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A294C4-6B47-4DE0-9DAD-6A406E6E03A3}" type="datetimeFigureOut">
              <a:rPr lang="en-GB" smtClean="0"/>
              <a:t>12/05/2015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2DA13F-3D66-42CE-BE38-A40D9E1C0534}" type="slidenum">
              <a:rPr lang="en-GB" smtClean="0"/>
              <a:t>‹#›</a:t>
            </a:fld>
            <a:endParaRPr lang="en-GB"/>
          </a:p>
        </p:txBody>
      </p:sp>
    </p:spTree>
    <p:extLst>
      <p:ext uri="{BB962C8B-B14F-4D97-AF65-F5344CB8AC3E}">
        <p14:creationId xmlns:p14="http://schemas.microsoft.com/office/powerpoint/2010/main" val="365505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A294C4-6B47-4DE0-9DAD-6A406E6E03A3}" type="datetimeFigureOut">
              <a:rPr lang="en-GB" smtClean="0"/>
              <a:t>12/05/2015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2DA13F-3D66-42CE-BE38-A40D9E1C0534}" type="slidenum">
              <a:rPr lang="en-GB" smtClean="0"/>
              <a:t>‹#›</a:t>
            </a:fld>
            <a:endParaRPr lang="en-GB"/>
          </a:p>
        </p:txBody>
      </p:sp>
    </p:spTree>
    <p:extLst>
      <p:ext uri="{BB962C8B-B14F-4D97-AF65-F5344CB8AC3E}">
        <p14:creationId xmlns:p14="http://schemas.microsoft.com/office/powerpoint/2010/main" val="2148182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A294C4-6B47-4DE0-9DAD-6A406E6E03A3}" type="datetimeFigureOut">
              <a:rPr lang="en-GB" smtClean="0"/>
              <a:t>12/05/2015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2DA13F-3D66-42CE-BE38-A40D9E1C0534}" type="slidenum">
              <a:rPr lang="en-GB" smtClean="0"/>
              <a:t>‹#›</a:t>
            </a:fld>
            <a:endParaRPr lang="en-GB"/>
          </a:p>
        </p:txBody>
      </p:sp>
    </p:spTree>
    <p:extLst>
      <p:ext uri="{BB962C8B-B14F-4D97-AF65-F5344CB8AC3E}">
        <p14:creationId xmlns:p14="http://schemas.microsoft.com/office/powerpoint/2010/main" val="1711588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294C4-6B47-4DE0-9DAD-6A406E6E03A3}" type="datetimeFigureOut">
              <a:rPr lang="en-GB" smtClean="0"/>
              <a:t>12/05/2015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2DA13F-3D66-42CE-BE38-A40D9E1C0534}" type="slidenum">
              <a:rPr lang="en-GB" smtClean="0"/>
              <a:t>‹#›</a:t>
            </a:fld>
            <a:endParaRPr lang="en-GB"/>
          </a:p>
        </p:txBody>
      </p:sp>
    </p:spTree>
    <p:extLst>
      <p:ext uri="{BB962C8B-B14F-4D97-AF65-F5344CB8AC3E}">
        <p14:creationId xmlns:p14="http://schemas.microsoft.com/office/powerpoint/2010/main" val="187897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A294C4-6B47-4DE0-9DAD-6A406E6E03A3}" type="datetimeFigureOut">
              <a:rPr lang="en-GB" smtClean="0"/>
              <a:t>12/05/2015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2DA13F-3D66-42CE-BE38-A40D9E1C0534}" type="slidenum">
              <a:rPr lang="en-GB" smtClean="0"/>
              <a:t>‹#›</a:t>
            </a:fld>
            <a:endParaRPr lang="en-GB"/>
          </a:p>
        </p:txBody>
      </p:sp>
    </p:spTree>
    <p:extLst>
      <p:ext uri="{BB962C8B-B14F-4D97-AF65-F5344CB8AC3E}">
        <p14:creationId xmlns:p14="http://schemas.microsoft.com/office/powerpoint/2010/main" val="3538834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A294C4-6B47-4DE0-9DAD-6A406E6E03A3}" type="datetimeFigureOut">
              <a:rPr lang="en-GB" smtClean="0"/>
              <a:t>12/05/2015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2DA13F-3D66-42CE-BE38-A40D9E1C0534}" type="slidenum">
              <a:rPr lang="en-GB" smtClean="0"/>
              <a:t>‹#›</a:t>
            </a:fld>
            <a:endParaRPr lang="en-GB"/>
          </a:p>
        </p:txBody>
      </p:sp>
    </p:spTree>
    <p:extLst>
      <p:ext uri="{BB962C8B-B14F-4D97-AF65-F5344CB8AC3E}">
        <p14:creationId xmlns:p14="http://schemas.microsoft.com/office/powerpoint/2010/main" val="1788225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5A294C4-6B47-4DE0-9DAD-6A406E6E03A3}" type="datetimeFigureOut">
              <a:rPr lang="en-GB" smtClean="0"/>
              <a:t>12/05/2015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22DA13F-3D66-42CE-BE38-A40D9E1C0534}" type="slidenum">
              <a:rPr lang="en-GB" smtClean="0"/>
              <a:t>‹#›</a:t>
            </a:fld>
            <a:endParaRPr lang="en-GB"/>
          </a:p>
        </p:txBody>
      </p:sp>
    </p:spTree>
    <p:extLst>
      <p:ext uri="{BB962C8B-B14F-4D97-AF65-F5344CB8AC3E}">
        <p14:creationId xmlns:p14="http://schemas.microsoft.com/office/powerpoint/2010/main" val="315885954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jpg"/><Relationship Id="rId6" Type="http://schemas.openxmlformats.org/officeDocument/2006/relationships/image" Target="../media/image19.jpg"/><Relationship Id="rId7" Type="http://schemas.openxmlformats.org/officeDocument/2006/relationships/image" Target="../media/image20.jpg"/><Relationship Id="rId8" Type="http://schemas.openxmlformats.org/officeDocument/2006/relationships/image" Target="../media/image21.jp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jstor.org/stable/i226907" TargetMode="External"/><Relationship Id="rId3" Type="http://schemas.openxmlformats.org/officeDocument/2006/relationships/hyperlink" Target="http://www.devstud.org.uk/downloads/4b28d5cf9a404_DSA_History_January-2009-draft_ver9-web.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22301"/>
            <a:ext cx="9144000" cy="2006600"/>
          </a:xfrm>
        </p:spPr>
        <p:txBody>
          <a:bodyPr>
            <a:normAutofit/>
          </a:bodyPr>
          <a:lstStyle/>
          <a:p>
            <a:r>
              <a:rPr lang="en-GB" sz="6600" u="sng" dirty="0" smtClean="0"/>
              <a:t>Dispelling Development</a:t>
            </a:r>
            <a:r>
              <a:rPr lang="en-GB" dirty="0"/>
              <a:t/>
            </a:r>
            <a:br>
              <a:rPr lang="en-GB" dirty="0"/>
            </a:br>
            <a:endParaRPr lang="en-GB" dirty="0"/>
          </a:p>
        </p:txBody>
      </p:sp>
      <p:sp>
        <p:nvSpPr>
          <p:cNvPr id="3" name="Subtitle 2"/>
          <p:cNvSpPr>
            <a:spLocks noGrp="1"/>
          </p:cNvSpPr>
          <p:nvPr>
            <p:ph type="subTitle" idx="1"/>
          </p:nvPr>
        </p:nvSpPr>
        <p:spPr>
          <a:xfrm>
            <a:off x="1206500" y="2070100"/>
            <a:ext cx="9461500" cy="4292600"/>
          </a:xfrm>
        </p:spPr>
        <p:txBody>
          <a:bodyPr>
            <a:normAutofit/>
          </a:bodyPr>
          <a:lstStyle/>
          <a:p>
            <a:r>
              <a:rPr lang="en-GB" sz="3600" dirty="0" smtClean="0">
                <a:solidFill>
                  <a:schemeClr val="tx1"/>
                </a:solidFill>
              </a:rPr>
              <a:t>Exploring myths as meaning making systems</a:t>
            </a:r>
            <a:endParaRPr lang="en-GB" dirty="0">
              <a:solidFill>
                <a:schemeClr val="tx1"/>
              </a:solidFill>
            </a:endParaRPr>
          </a:p>
          <a:p>
            <a:endParaRPr lang="en-GB" dirty="0" smtClean="0">
              <a:solidFill>
                <a:schemeClr val="tx1"/>
              </a:solidFill>
            </a:endParaRPr>
          </a:p>
          <a:p>
            <a:endParaRPr lang="en-GB" dirty="0">
              <a:solidFill>
                <a:schemeClr val="tx1"/>
              </a:solidFill>
            </a:endParaRPr>
          </a:p>
          <a:p>
            <a:endParaRPr lang="en-GB" dirty="0" smtClean="0">
              <a:solidFill>
                <a:schemeClr val="tx1"/>
              </a:solidFill>
            </a:endParaRPr>
          </a:p>
          <a:p>
            <a:endParaRPr lang="en-GB" dirty="0" smtClean="0">
              <a:solidFill>
                <a:schemeClr val="tx1"/>
              </a:solidFill>
            </a:endParaRPr>
          </a:p>
          <a:p>
            <a:r>
              <a:rPr lang="en-GB" dirty="0">
                <a:solidFill>
                  <a:schemeClr val="tx1"/>
                </a:solidFill>
              </a:rPr>
              <a:t>	</a:t>
            </a:r>
            <a:r>
              <a:rPr lang="en-GB" dirty="0" smtClean="0">
                <a:solidFill>
                  <a:schemeClr val="tx1"/>
                </a:solidFill>
              </a:rPr>
              <a:t>					</a:t>
            </a:r>
            <a:r>
              <a:rPr lang="en-GB" sz="2400" dirty="0" smtClean="0">
                <a:solidFill>
                  <a:schemeClr val="tx1"/>
                </a:solidFill>
              </a:rPr>
              <a:t>Fawzia Haeri Mazanderani</a:t>
            </a:r>
            <a:endParaRPr lang="en-GB" sz="2400" dirty="0">
              <a:solidFill>
                <a:schemeClr val="tx1"/>
              </a:solidFill>
            </a:endParaRPr>
          </a:p>
          <a:p>
            <a:r>
              <a:rPr lang="en-GB" sz="2400" dirty="0" smtClean="0">
                <a:solidFill>
                  <a:schemeClr val="tx1"/>
                </a:solidFill>
              </a:rPr>
              <a:t>				PhD Researcher at the University of Sussex</a:t>
            </a:r>
          </a:p>
          <a:p>
            <a:r>
              <a:rPr lang="en-GB" sz="2400" dirty="0" smtClean="0">
                <a:solidFill>
                  <a:schemeClr val="tx1"/>
                </a:solidFill>
              </a:rPr>
              <a:t>					          mazanderani121@gmail.com</a:t>
            </a:r>
            <a:endParaRPr lang="en-GB" sz="2400" dirty="0">
              <a:solidFill>
                <a:schemeClr val="tx1"/>
              </a:solidFill>
            </a:endParaRPr>
          </a:p>
        </p:txBody>
      </p:sp>
    </p:spTree>
    <p:extLst>
      <p:ext uri="{BB962C8B-B14F-4D97-AF65-F5344CB8AC3E}">
        <p14:creationId xmlns:p14="http://schemas.microsoft.com/office/powerpoint/2010/main" val="25403553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t>Enchantment</a:t>
            </a:r>
            <a:endParaRPr lang="en-GB" b="1" u="sng" dirty="0"/>
          </a:p>
        </p:txBody>
      </p:sp>
      <p:sp>
        <p:nvSpPr>
          <p:cNvPr id="3" name="Content Placeholder 2"/>
          <p:cNvSpPr>
            <a:spLocks noGrp="1"/>
          </p:cNvSpPr>
          <p:nvPr>
            <p:ph idx="1"/>
          </p:nvPr>
        </p:nvSpPr>
        <p:spPr>
          <a:xfrm>
            <a:off x="1627101" y="1490133"/>
            <a:ext cx="6697133" cy="4602163"/>
          </a:xfrm>
        </p:spPr>
        <p:txBody>
          <a:bodyPr>
            <a:normAutofit/>
          </a:bodyPr>
          <a:lstStyle/>
          <a:p>
            <a:pPr marL="0" indent="0">
              <a:buNone/>
            </a:pPr>
            <a:r>
              <a:rPr lang="en-GB" sz="2400" dirty="0" smtClean="0"/>
              <a:t> Development </a:t>
            </a:r>
            <a:r>
              <a:rPr lang="en-GB" sz="2400" dirty="0"/>
              <a:t>has become one of the </a:t>
            </a:r>
            <a:r>
              <a:rPr lang="en-GB" sz="2400" dirty="0" smtClean="0"/>
              <a:t>‘cognitive </a:t>
            </a:r>
            <a:r>
              <a:rPr lang="en-GB" sz="2400" dirty="0"/>
              <a:t>binding forces that hold the global system together’ (Johnston, </a:t>
            </a:r>
            <a:r>
              <a:rPr lang="en-GB" sz="2400" dirty="0" smtClean="0"/>
              <a:t>1991). </a:t>
            </a:r>
          </a:p>
          <a:p>
            <a:pPr marL="0" indent="0">
              <a:buNone/>
            </a:pPr>
            <a:r>
              <a:rPr lang="en-GB" sz="2400" dirty="0" smtClean="0"/>
              <a:t>Gap years </a:t>
            </a:r>
          </a:p>
          <a:p>
            <a:pPr marL="0" indent="0">
              <a:buNone/>
            </a:pPr>
            <a:r>
              <a:rPr lang="en-US" sz="2400" dirty="0" smtClean="0"/>
              <a:t>Adventure!</a:t>
            </a:r>
          </a:p>
          <a:p>
            <a:pPr marL="0" indent="0">
              <a:buNone/>
            </a:pPr>
            <a:r>
              <a:rPr lang="en-GB" sz="2400" dirty="0"/>
              <a:t>Europe has created an ‘oriental place’ of ‘romance, exotic beings, haunting memories and landscapes, remarkable experiences’ (Said, </a:t>
            </a:r>
            <a:r>
              <a:rPr lang="en-GB" sz="2400" dirty="0" smtClean="0"/>
              <a:t>1978). </a:t>
            </a:r>
          </a:p>
          <a:p>
            <a:pPr>
              <a:buFontTx/>
              <a:buChar char="-"/>
            </a:pPr>
            <a:endParaRPr lang="en-GB" dirty="0"/>
          </a:p>
          <a:p>
            <a:endParaRPr lang="en-GB" dirty="0"/>
          </a:p>
        </p:txBody>
      </p:sp>
    </p:spTree>
    <p:extLst>
      <p:ext uri="{BB962C8B-B14F-4D97-AF65-F5344CB8AC3E}">
        <p14:creationId xmlns:p14="http://schemas.microsoft.com/office/powerpoint/2010/main" val="16591520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6300"/>
            <a:ext cx="4963736" cy="471488"/>
          </a:xfrm>
        </p:spPr>
        <p:txBody>
          <a:bodyPr>
            <a:normAutofit fontScale="90000"/>
          </a:bodyPr>
          <a:lstStyle/>
          <a:p>
            <a:pPr algn="ctr"/>
            <a:r>
              <a:rPr lang="en-GB" sz="3600" b="1" u="sng" dirty="0" smtClean="0"/>
              <a:t>Enchantment</a:t>
            </a:r>
            <a:endParaRPr lang="en-GB" sz="3600" b="1" u="sng" dirty="0"/>
          </a:p>
        </p:txBody>
      </p:sp>
      <p:sp>
        <p:nvSpPr>
          <p:cNvPr id="3" name="Content Placeholder 2"/>
          <p:cNvSpPr>
            <a:spLocks noGrp="1"/>
          </p:cNvSpPr>
          <p:nvPr>
            <p:ph sz="half" idx="1"/>
          </p:nvPr>
        </p:nvSpPr>
        <p:spPr>
          <a:xfrm>
            <a:off x="838200" y="1511300"/>
            <a:ext cx="5181600" cy="4665663"/>
          </a:xfrm>
        </p:spPr>
        <p:txBody>
          <a:bodyPr/>
          <a:lstStyle/>
          <a:p>
            <a:pPr marL="0" indent="0" algn="ctr">
              <a:buNone/>
            </a:pPr>
            <a:r>
              <a:rPr lang="en-GB" sz="2400" dirty="0"/>
              <a:t>“We need myths that will identify the individual not with his local group but with the planet.” </a:t>
            </a:r>
            <a:br>
              <a:rPr lang="en-GB" sz="2400" dirty="0"/>
            </a:br>
            <a:r>
              <a:rPr lang="en-GB" sz="2400" dirty="0" smtClean="0"/>
              <a:t>Joseph Campbell, </a:t>
            </a:r>
            <a:r>
              <a:rPr lang="en-GB" sz="2400" i="1" dirty="0" smtClean="0"/>
              <a:t>The Power of Myth</a:t>
            </a:r>
            <a:r>
              <a:rPr lang="en-GB" dirty="0"/>
              <a:t/>
            </a:r>
            <a:br>
              <a:rPr lang="en-GB" dirty="0"/>
            </a:br>
            <a:endParaRPr lang="en-GB" dirty="0"/>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5225" y="456406"/>
            <a:ext cx="3943350" cy="284797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300" y="3632201"/>
            <a:ext cx="4032555" cy="3022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1936" y="3632201"/>
            <a:ext cx="4829928" cy="3022600"/>
          </a:xfrm>
          <a:prstGeom prst="rect">
            <a:avLst/>
          </a:prstGeom>
        </p:spPr>
      </p:pic>
    </p:spTree>
    <p:extLst>
      <p:ext uri="{BB962C8B-B14F-4D97-AF65-F5344CB8AC3E}">
        <p14:creationId xmlns:p14="http://schemas.microsoft.com/office/powerpoint/2010/main" val="1648284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t>Desire to ‘make a difference’</a:t>
            </a:r>
            <a:endParaRPr lang="en-GB" b="1" u="sng" dirty="0"/>
          </a:p>
        </p:txBody>
      </p:sp>
      <p:sp>
        <p:nvSpPr>
          <p:cNvPr id="3" name="Content Placeholder 2"/>
          <p:cNvSpPr>
            <a:spLocks noGrp="1"/>
          </p:cNvSpPr>
          <p:nvPr>
            <p:ph idx="1"/>
          </p:nvPr>
        </p:nvSpPr>
        <p:spPr>
          <a:xfrm>
            <a:off x="838200" y="1562100"/>
            <a:ext cx="6443133" cy="4673600"/>
          </a:xfrm>
        </p:spPr>
        <p:txBody>
          <a:bodyPr>
            <a:normAutofit/>
          </a:bodyPr>
          <a:lstStyle/>
          <a:p>
            <a:r>
              <a:rPr lang="en-GB" sz="2400" dirty="0" smtClean="0"/>
              <a:t>An understanding </a:t>
            </a:r>
            <a:r>
              <a:rPr lang="en-GB" sz="2400" dirty="0"/>
              <a:t>of development is not a trans-historical, universal phenomena but inseparable from the specific historical and social context from which it has emerged (</a:t>
            </a:r>
            <a:r>
              <a:rPr lang="en-GB" sz="2400" dirty="0" err="1"/>
              <a:t>McNay</a:t>
            </a:r>
            <a:r>
              <a:rPr lang="en-GB" sz="2400" dirty="0"/>
              <a:t>, </a:t>
            </a:r>
            <a:r>
              <a:rPr lang="en-GB" sz="2400" dirty="0" smtClean="0"/>
              <a:t>2007)</a:t>
            </a:r>
          </a:p>
          <a:p>
            <a:r>
              <a:rPr lang="en-GB" sz="2400" dirty="0"/>
              <a:t>Sensationalistic portrayals of development are omnipresent, serving to ‘attract attention, galvanise support and direct practice’ (Crewe and </a:t>
            </a:r>
            <a:r>
              <a:rPr lang="en-GB" sz="2400" dirty="0" err="1"/>
              <a:t>Axelby</a:t>
            </a:r>
            <a:r>
              <a:rPr lang="en-GB" sz="2400" dirty="0"/>
              <a:t>, </a:t>
            </a:r>
            <a:r>
              <a:rPr lang="en-GB" sz="2400" dirty="0" smtClean="0"/>
              <a:t>2013). </a:t>
            </a:r>
          </a:p>
          <a:p>
            <a:r>
              <a:rPr lang="en-GB" sz="2400" dirty="0" smtClean="0"/>
              <a:t>An enticing myth?</a:t>
            </a:r>
            <a:endParaRPr lang="en-GB"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8400" y="1803400"/>
            <a:ext cx="4152900" cy="3775364"/>
          </a:xfrm>
          <a:prstGeom prst="rect">
            <a:avLst/>
          </a:prstGeom>
        </p:spPr>
      </p:pic>
    </p:spTree>
    <p:extLst>
      <p:ext uri="{BB962C8B-B14F-4D97-AF65-F5344CB8AC3E}">
        <p14:creationId xmlns:p14="http://schemas.microsoft.com/office/powerpoint/2010/main" val="31119827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6662" y="220133"/>
            <a:ext cx="6214441" cy="6180667"/>
          </a:xfrm>
          <a:prstGeom prst="rect">
            <a:avLst/>
          </a:prstGeom>
        </p:spPr>
      </p:pic>
    </p:spTree>
    <p:extLst>
      <p:ext uri="{BB962C8B-B14F-4D97-AF65-F5344CB8AC3E}">
        <p14:creationId xmlns:p14="http://schemas.microsoft.com/office/powerpoint/2010/main" val="35766258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506" y="1286933"/>
            <a:ext cx="7640917" cy="4377082"/>
          </a:xfrm>
          <a:prstGeom prst="rect">
            <a:avLst/>
          </a:prstGeom>
        </p:spPr>
      </p:pic>
    </p:spTree>
    <p:extLst>
      <p:ext uri="{BB962C8B-B14F-4D97-AF65-F5344CB8AC3E}">
        <p14:creationId xmlns:p14="http://schemas.microsoft.com/office/powerpoint/2010/main" val="14803919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8134" y="550333"/>
            <a:ext cx="4064000" cy="5791200"/>
          </a:xfrm>
          <a:prstGeom prst="rect">
            <a:avLst/>
          </a:prstGeom>
        </p:spPr>
      </p:pic>
    </p:spTree>
    <p:extLst>
      <p:ext uri="{BB962C8B-B14F-4D97-AF65-F5344CB8AC3E}">
        <p14:creationId xmlns:p14="http://schemas.microsoft.com/office/powerpoint/2010/main" val="4004675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t>Disenchantment</a:t>
            </a:r>
            <a:endParaRPr lang="en-GB" b="1" u="sng" dirty="0"/>
          </a:p>
        </p:txBody>
      </p:sp>
      <p:sp>
        <p:nvSpPr>
          <p:cNvPr id="3" name="Content Placeholder 2"/>
          <p:cNvSpPr>
            <a:spLocks noGrp="1"/>
          </p:cNvSpPr>
          <p:nvPr>
            <p:ph idx="1"/>
          </p:nvPr>
        </p:nvSpPr>
        <p:spPr>
          <a:xfrm>
            <a:off x="838200" y="1690688"/>
            <a:ext cx="8051800" cy="4486275"/>
          </a:xfrm>
        </p:spPr>
        <p:txBody>
          <a:bodyPr>
            <a:normAutofit/>
          </a:bodyPr>
          <a:lstStyle/>
          <a:p>
            <a:r>
              <a:rPr lang="en-GB" sz="2400" dirty="0" smtClean="0"/>
              <a:t>Development as ‘a chaotic </a:t>
            </a:r>
            <a:r>
              <a:rPr lang="en-GB" sz="2400" dirty="0"/>
              <a:t>multinational enterprise experiencing great difficulty and open to all out critique’ (</a:t>
            </a:r>
            <a:r>
              <a:rPr lang="en-GB" sz="2400" dirty="0" err="1"/>
              <a:t>Giri</a:t>
            </a:r>
            <a:r>
              <a:rPr lang="en-GB" sz="2400" dirty="0"/>
              <a:t> et al, 2003). </a:t>
            </a:r>
            <a:endParaRPr lang="en-GB" sz="2400" dirty="0" smtClean="0"/>
          </a:p>
          <a:p>
            <a:r>
              <a:rPr lang="en-GB" sz="2400" dirty="0" smtClean="0"/>
              <a:t>‘Not living up to expectations’ </a:t>
            </a:r>
          </a:p>
          <a:p>
            <a:r>
              <a:rPr lang="en-GB" sz="2400" dirty="0" smtClean="0"/>
              <a:t>A feeling of helplessness </a:t>
            </a:r>
          </a:p>
          <a:p>
            <a:r>
              <a:rPr lang="en-GB" sz="2400" dirty="0" smtClean="0"/>
              <a:t>‘Critique after critique after critique’</a:t>
            </a:r>
            <a:endParaRPr lang="en-GB" sz="2400" dirty="0"/>
          </a:p>
          <a:p>
            <a:r>
              <a:rPr lang="en-GB" sz="2400" dirty="0" smtClean="0"/>
              <a:t>The myth is destroyed?</a:t>
            </a:r>
            <a:endParaRPr lang="en-GB" sz="2400" dirty="0"/>
          </a:p>
        </p:txBody>
      </p:sp>
    </p:spTree>
    <p:extLst>
      <p:ext uri="{BB962C8B-B14F-4D97-AF65-F5344CB8AC3E}">
        <p14:creationId xmlns:p14="http://schemas.microsoft.com/office/powerpoint/2010/main" val="5135762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t>Re-enchantment</a:t>
            </a:r>
            <a:endParaRPr lang="en-GB" b="1" u="sng" dirty="0"/>
          </a:p>
        </p:txBody>
      </p:sp>
      <p:sp>
        <p:nvSpPr>
          <p:cNvPr id="3" name="Content Placeholder 2"/>
          <p:cNvSpPr>
            <a:spLocks noGrp="1"/>
          </p:cNvSpPr>
          <p:nvPr>
            <p:ph idx="1"/>
          </p:nvPr>
        </p:nvSpPr>
        <p:spPr>
          <a:xfrm>
            <a:off x="838200" y="1600200"/>
            <a:ext cx="8435802" cy="4576763"/>
          </a:xfrm>
        </p:spPr>
        <p:txBody>
          <a:bodyPr/>
          <a:lstStyle/>
          <a:p>
            <a:r>
              <a:rPr lang="en-GB" sz="2200" dirty="0" smtClean="0"/>
              <a:t>Personalised justifications</a:t>
            </a:r>
          </a:p>
          <a:p>
            <a:r>
              <a:rPr lang="en-GB" sz="2200" dirty="0"/>
              <a:t>C</a:t>
            </a:r>
            <a:r>
              <a:rPr lang="en-GB" sz="2200" dirty="0" smtClean="0"/>
              <a:t>ritiques </a:t>
            </a:r>
            <a:r>
              <a:rPr lang="en-GB" sz="2200" dirty="0"/>
              <a:t>of development are appropriated and reconfigured </a:t>
            </a:r>
            <a:r>
              <a:rPr lang="en-GB" sz="2200" dirty="0" smtClean="0"/>
              <a:t>in order to </a:t>
            </a:r>
            <a:r>
              <a:rPr lang="en-GB" sz="2200" dirty="0"/>
              <a:t>inform, justify and </a:t>
            </a:r>
            <a:r>
              <a:rPr lang="en-GB" sz="2200" dirty="0" smtClean="0"/>
              <a:t>strengthen </a:t>
            </a:r>
            <a:r>
              <a:rPr lang="en-GB" sz="2200" dirty="0"/>
              <a:t>actors’ motivations to pursue work within the field</a:t>
            </a:r>
            <a:r>
              <a:rPr lang="en-GB" sz="2200" dirty="0" smtClean="0"/>
              <a:t>.</a:t>
            </a:r>
          </a:p>
          <a:p>
            <a:r>
              <a:rPr lang="en-GB" sz="2200" dirty="0" smtClean="0"/>
              <a:t>Students retain a ‘belief’ in development, as </a:t>
            </a:r>
            <a:r>
              <a:rPr lang="en-GB" sz="2200" dirty="0"/>
              <a:t>they perceive their ability to engage in development to contain ‘a certain order of meaning’ (Geertz, 1973: 27-55</a:t>
            </a:r>
            <a:r>
              <a:rPr lang="en-GB" sz="2200" dirty="0" smtClean="0"/>
              <a:t>).</a:t>
            </a:r>
          </a:p>
          <a:p>
            <a:r>
              <a:rPr lang="en-GB" sz="2200" dirty="0"/>
              <a:t>Students concerns with the ‘unremitting failures’ (Ferguson, 1990) of development are outweighed by a perception of their own potential as subjects who can ‘act in the world’ (Moore, 1994: 118). </a:t>
            </a:r>
          </a:p>
          <a:p>
            <a:endParaRPr lang="en-GB" dirty="0"/>
          </a:p>
        </p:txBody>
      </p:sp>
    </p:spTree>
    <p:extLst>
      <p:ext uri="{BB962C8B-B14F-4D97-AF65-F5344CB8AC3E}">
        <p14:creationId xmlns:p14="http://schemas.microsoft.com/office/powerpoint/2010/main" val="190289989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t>Dreams to live by</a:t>
            </a:r>
            <a:endParaRPr lang="en-GB" b="1" u="sng" dirty="0"/>
          </a:p>
        </p:txBody>
      </p:sp>
      <p:sp>
        <p:nvSpPr>
          <p:cNvPr id="3" name="Content Placeholder 2"/>
          <p:cNvSpPr>
            <a:spLocks noGrp="1"/>
          </p:cNvSpPr>
          <p:nvPr>
            <p:ph idx="1"/>
          </p:nvPr>
        </p:nvSpPr>
        <p:spPr>
          <a:xfrm>
            <a:off x="838200" y="1690688"/>
            <a:ext cx="8119533" cy="4486275"/>
          </a:xfrm>
        </p:spPr>
        <p:txBody>
          <a:bodyPr/>
          <a:lstStyle/>
          <a:p>
            <a:r>
              <a:rPr lang="en-GB" sz="2600" dirty="0"/>
              <a:t>Motivations to study development </a:t>
            </a:r>
            <a:r>
              <a:rPr lang="en-GB" sz="2600" dirty="0" smtClean="0"/>
              <a:t>express, </a:t>
            </a:r>
            <a:r>
              <a:rPr lang="en-GB" sz="2600" dirty="0"/>
              <a:t>in Foucault’s terms, a ‘care for the self,’ although this is primarily justified through </a:t>
            </a:r>
            <a:r>
              <a:rPr lang="en-GB" sz="2600" dirty="0" smtClean="0"/>
              <a:t>students’ narratives </a:t>
            </a:r>
            <a:r>
              <a:rPr lang="en-GB" sz="2600" dirty="0"/>
              <a:t>as a ‘care for the other’ (1984). </a:t>
            </a:r>
            <a:endParaRPr lang="en-GB" sz="2600" dirty="0" smtClean="0"/>
          </a:p>
          <a:p>
            <a:r>
              <a:rPr lang="en-GB" sz="2600" dirty="0"/>
              <a:t>The ‘myth’ of development retains a </a:t>
            </a:r>
            <a:r>
              <a:rPr lang="en-GB" sz="2600" dirty="0" smtClean="0"/>
              <a:t>function.</a:t>
            </a:r>
          </a:p>
          <a:p>
            <a:r>
              <a:rPr lang="en-GB" sz="2600" dirty="0" smtClean="0"/>
              <a:t> </a:t>
            </a:r>
            <a:r>
              <a:rPr lang="en-GB" sz="2600" i="1" dirty="0" smtClean="0"/>
              <a:t>‘Myths </a:t>
            </a:r>
            <a:r>
              <a:rPr lang="en-GB" sz="2600" i="1" dirty="0"/>
              <a:t>help us deal with reality, they are tales to live by. They are the dreams of the </a:t>
            </a:r>
            <a:r>
              <a:rPr lang="en-GB" sz="2600" i="1" dirty="0" smtClean="0"/>
              <a:t>world’ </a:t>
            </a:r>
            <a:r>
              <a:rPr lang="en-GB" sz="2600" dirty="0" smtClean="0"/>
              <a:t>– Joseph Campbell</a:t>
            </a:r>
          </a:p>
          <a:p>
            <a:endParaRPr lang="en-GB" dirty="0"/>
          </a:p>
          <a:p>
            <a:endParaRPr lang="en-GB" dirty="0"/>
          </a:p>
        </p:txBody>
      </p:sp>
    </p:spTree>
    <p:extLst>
      <p:ext uri="{BB962C8B-B14F-4D97-AF65-F5344CB8AC3E}">
        <p14:creationId xmlns:p14="http://schemas.microsoft.com/office/powerpoint/2010/main" val="30894423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60" y="4229100"/>
            <a:ext cx="1704975" cy="2438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188" y="2514600"/>
            <a:ext cx="3449638" cy="41529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188" y="329088"/>
            <a:ext cx="5102688" cy="218551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8834" y="4057474"/>
            <a:ext cx="6346766" cy="261002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6877" y="329088"/>
            <a:ext cx="6318724" cy="3728386"/>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15532" y="2141784"/>
            <a:ext cx="3256094" cy="2147135"/>
          </a:xfrm>
          <a:prstGeom prst="rect">
            <a:avLst/>
          </a:prstGeom>
        </p:spPr>
      </p:pic>
    </p:spTree>
    <p:extLst>
      <p:ext uri="{BB962C8B-B14F-4D97-AF65-F5344CB8AC3E}">
        <p14:creationId xmlns:p14="http://schemas.microsoft.com/office/powerpoint/2010/main" val="25000351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1" y="393700"/>
            <a:ext cx="7610474" cy="380523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566" y="393700"/>
            <a:ext cx="4344434" cy="622822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8021" y="4376946"/>
            <a:ext cx="2984499" cy="224497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001" y="4376946"/>
            <a:ext cx="1978738" cy="224497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2739" y="4376947"/>
            <a:ext cx="2588702" cy="2244974"/>
          </a:xfrm>
          <a:prstGeom prst="rect">
            <a:avLst/>
          </a:prstGeom>
        </p:spPr>
      </p:pic>
    </p:spTree>
    <p:extLst>
      <p:ext uri="{BB962C8B-B14F-4D97-AF65-F5344CB8AC3E}">
        <p14:creationId xmlns:p14="http://schemas.microsoft.com/office/powerpoint/2010/main" val="27109118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References:</a:t>
            </a:r>
            <a:endParaRPr lang="en-GB" b="1" u="sng" dirty="0"/>
          </a:p>
        </p:txBody>
      </p:sp>
      <p:sp>
        <p:nvSpPr>
          <p:cNvPr id="3" name="Content Placeholder 2"/>
          <p:cNvSpPr>
            <a:spLocks noGrp="1"/>
          </p:cNvSpPr>
          <p:nvPr>
            <p:ph idx="1"/>
          </p:nvPr>
        </p:nvSpPr>
        <p:spPr>
          <a:xfrm>
            <a:off x="838200" y="1286934"/>
            <a:ext cx="10515600" cy="4890030"/>
          </a:xfrm>
        </p:spPr>
        <p:txBody>
          <a:bodyPr>
            <a:normAutofit fontScale="32500" lnSpcReduction="20000"/>
          </a:bodyPr>
          <a:lstStyle/>
          <a:p>
            <a:r>
              <a:rPr lang="en-GB" sz="3400" dirty="0" err="1"/>
              <a:t>Barbanti</a:t>
            </a:r>
            <a:r>
              <a:rPr lang="en-GB" sz="3400" dirty="0"/>
              <a:t>, O (2004), ‘Development and Conflict Theory,’ Accessed via beyondintractability.org on 28/08/2013</a:t>
            </a:r>
          </a:p>
          <a:p>
            <a:r>
              <a:rPr lang="en-GB" sz="3400" dirty="0"/>
              <a:t>Crewe, E and </a:t>
            </a:r>
            <a:r>
              <a:rPr lang="en-GB" sz="3400" dirty="0" err="1"/>
              <a:t>Axelby</a:t>
            </a:r>
            <a:r>
              <a:rPr lang="en-GB" sz="3400" dirty="0"/>
              <a:t>, R (2013), ‘Anthropology and Development: Culture, Morality and Politics in a Globalised World,’ Cambridge: Cambridge University Press</a:t>
            </a:r>
            <a:r>
              <a:rPr lang="en-GB" sz="3400" dirty="0" smtClean="0"/>
              <a:t>.</a:t>
            </a:r>
          </a:p>
          <a:p>
            <a:r>
              <a:rPr lang="en-GB" sz="3400" dirty="0"/>
              <a:t>Escobar, A (1995), ‘Encountering Development: The Making and the Unmaking of the Third World,’ Princeton University Press, Princeton, NJ</a:t>
            </a:r>
            <a:r>
              <a:rPr lang="en-GB" sz="3400" dirty="0" smtClean="0"/>
              <a:t>.</a:t>
            </a:r>
          </a:p>
          <a:p>
            <a:r>
              <a:rPr lang="en-GB" sz="3400" dirty="0"/>
              <a:t>Ferguson, J (1990), ‘The Anti-Politics Machine: Development, </a:t>
            </a:r>
            <a:r>
              <a:rPr lang="en-GB" sz="3400" dirty="0" err="1"/>
              <a:t>Depoliticization</a:t>
            </a:r>
            <a:r>
              <a:rPr lang="en-GB" sz="3400" dirty="0"/>
              <a:t> and Bureaucratic Power in Lesotho,’ Cambridge University Press, Cambridge. </a:t>
            </a:r>
          </a:p>
          <a:p>
            <a:r>
              <a:rPr lang="en-GB" sz="3400" dirty="0"/>
              <a:t>Foucault, M (1984), ‘The ethic of care for the self as a practice of freedom: An interview with Michel Foucault,’ January 20, 1984 in </a:t>
            </a:r>
            <a:r>
              <a:rPr lang="en-GB" sz="3400" dirty="0" err="1"/>
              <a:t>Bernauer</a:t>
            </a:r>
            <a:r>
              <a:rPr lang="en-GB" sz="3400" dirty="0"/>
              <a:t>, J and Rasmussen, D (eds.) (1987), ‘The Final Foucault,’ MIT Press</a:t>
            </a:r>
            <a:r>
              <a:rPr lang="en-GB" sz="3400" dirty="0" smtClean="0"/>
              <a:t>.</a:t>
            </a:r>
          </a:p>
          <a:p>
            <a:r>
              <a:rPr lang="en-GB" sz="3400" dirty="0"/>
              <a:t>Geertz, C (1973), ‘Religion as a Cultural System,’ in the ‘Interpretation of Culture,’ New York: Basic</a:t>
            </a:r>
            <a:r>
              <a:rPr lang="en-GB" sz="3400" dirty="0" smtClean="0"/>
              <a:t>.</a:t>
            </a:r>
            <a:endParaRPr lang="en-GB" sz="3400" dirty="0"/>
          </a:p>
          <a:p>
            <a:r>
              <a:rPr lang="en-GB" sz="3400" dirty="0" err="1"/>
              <a:t>Gergen</a:t>
            </a:r>
            <a:r>
              <a:rPr lang="en-GB" sz="3400" dirty="0"/>
              <a:t>, K and </a:t>
            </a:r>
            <a:r>
              <a:rPr lang="en-GB" sz="3400" dirty="0" err="1"/>
              <a:t>Gergen</a:t>
            </a:r>
            <a:r>
              <a:rPr lang="en-GB" sz="3400" dirty="0"/>
              <a:t>, M (1983), ‘Narratives of the self,’ in ‘Studies in Social Identity,’ New York, </a:t>
            </a:r>
            <a:r>
              <a:rPr lang="en-GB" sz="3400" dirty="0" err="1"/>
              <a:t>Praeger</a:t>
            </a:r>
            <a:r>
              <a:rPr lang="en-GB" sz="3400" dirty="0"/>
              <a:t>. </a:t>
            </a:r>
          </a:p>
          <a:p>
            <a:r>
              <a:rPr lang="en-GB" sz="3400" dirty="0" err="1"/>
              <a:t>Giri</a:t>
            </a:r>
            <a:r>
              <a:rPr lang="en-GB" sz="3400" dirty="0"/>
              <a:t>, A. K. and Quarles Van </a:t>
            </a:r>
            <a:r>
              <a:rPr lang="en-GB" sz="3400" dirty="0" err="1"/>
              <a:t>Ufford</a:t>
            </a:r>
            <a:r>
              <a:rPr lang="en-GB" sz="3400" dirty="0"/>
              <a:t>, P (</a:t>
            </a:r>
            <a:r>
              <a:rPr lang="en-GB" sz="3400" dirty="0" err="1"/>
              <a:t>eds</a:t>
            </a:r>
            <a:r>
              <a:rPr lang="en-GB" sz="3400" dirty="0"/>
              <a:t>)(2003), ‘A Moral Critique of Development: In search of Global responsibilities,’ Routledge, London.</a:t>
            </a:r>
          </a:p>
          <a:p>
            <a:r>
              <a:rPr lang="en-GB" sz="3400" dirty="0" err="1"/>
              <a:t>Kothai</a:t>
            </a:r>
            <a:r>
              <a:rPr lang="en-GB" sz="3400" dirty="0"/>
              <a:t> and Minogue (eds.) (2002), ‘Development theory and practice: critical perspectives,’ Palgrave</a:t>
            </a:r>
            <a:r>
              <a:rPr lang="en-GB" sz="3400" dirty="0" smtClean="0"/>
              <a:t>.</a:t>
            </a:r>
          </a:p>
          <a:p>
            <a:r>
              <a:rPr lang="en-GB" sz="3400" dirty="0"/>
              <a:t>Li, T (1999), ‘Compromising Power: Development, Culture, and Rule in Indonesia,’ Cultural Anthropology, </a:t>
            </a:r>
            <a:r>
              <a:rPr lang="en-GB" sz="3400" dirty="0">
                <a:hlinkClick r:id="rId2" tooltip="Cultural Anthropology, Vol. 14, No. 3, Aug., 1999"/>
              </a:rPr>
              <a:t>Vol. 14, No. 3, Aug, 1999</a:t>
            </a:r>
            <a:r>
              <a:rPr lang="en-GB" sz="3400" dirty="0" smtClean="0"/>
              <a:t>.</a:t>
            </a:r>
          </a:p>
          <a:p>
            <a:r>
              <a:rPr lang="en-GB" sz="3400" dirty="0" err="1"/>
              <a:t>McNay</a:t>
            </a:r>
            <a:r>
              <a:rPr lang="en-GB" sz="3400" dirty="0"/>
              <a:t>, L (2007), ‘Against Recognition,’ Polity Press. </a:t>
            </a:r>
            <a:endParaRPr lang="en-GB" sz="3400" dirty="0" smtClean="0"/>
          </a:p>
          <a:p>
            <a:r>
              <a:rPr lang="en-GB" sz="3400" dirty="0"/>
              <a:t>Moore, H (1994), ‘A passion for difference: essays in anthropology and gender’, Polity Press</a:t>
            </a:r>
            <a:r>
              <a:rPr lang="en-GB" sz="3400" dirty="0" smtClean="0"/>
              <a:t>.</a:t>
            </a:r>
          </a:p>
          <a:p>
            <a:r>
              <a:rPr lang="en-GB" sz="3400" dirty="0" err="1"/>
              <a:t>Mosse</a:t>
            </a:r>
            <a:r>
              <a:rPr lang="en-GB" sz="3400" dirty="0"/>
              <a:t>, D (2005), ‘Cultivating Development: an Ethnography of Aid Policy and Practice,’ London: Pluto Press</a:t>
            </a:r>
            <a:r>
              <a:rPr lang="en-GB" sz="3400" dirty="0" smtClean="0"/>
              <a:t>.</a:t>
            </a:r>
          </a:p>
          <a:p>
            <a:r>
              <a:rPr lang="en-GB" sz="3400" dirty="0" err="1"/>
              <a:t>Rist</a:t>
            </a:r>
            <a:r>
              <a:rPr lang="en-GB" sz="3400" dirty="0"/>
              <a:t>, G (1990), ‘Development as the new religion of the West’, Quid Pro Quo 1 (2), pp 5–8</a:t>
            </a:r>
            <a:r>
              <a:rPr lang="en-GB" sz="3400" dirty="0" smtClean="0"/>
              <a:t>.</a:t>
            </a:r>
          </a:p>
          <a:p>
            <a:r>
              <a:rPr lang="en-GB" sz="3400" dirty="0"/>
              <a:t>Said, E (1979), ‘Orientalism,’ New York: Vintage Books</a:t>
            </a:r>
            <a:r>
              <a:rPr lang="en-GB" sz="3400" dirty="0" smtClean="0"/>
              <a:t>.</a:t>
            </a:r>
          </a:p>
          <a:p>
            <a:r>
              <a:rPr lang="en-GB" sz="3400" dirty="0"/>
              <a:t>Tribe, M (2009), ‘A short history of the Development Studies Association,’ Accessed via </a:t>
            </a:r>
            <a:r>
              <a:rPr lang="en-GB" sz="1600" u="sng" dirty="0">
                <a:hlinkClick r:id="rId3"/>
              </a:rPr>
              <a:t>http://www.devstud.org.uk/downloads/4b28d5cf9a404_DSA_History_January-2009-draft_ver9-web.pdf</a:t>
            </a:r>
            <a:r>
              <a:rPr lang="en-GB" sz="1600" dirty="0"/>
              <a:t> on </a:t>
            </a:r>
            <a:r>
              <a:rPr lang="en-GB" sz="1600" dirty="0" smtClean="0"/>
              <a:t>28/08/2013</a:t>
            </a:r>
            <a:endParaRPr lang="en-GB" sz="1600" dirty="0"/>
          </a:p>
          <a:p>
            <a:endParaRPr lang="en-GB" sz="1600" dirty="0" smtClean="0"/>
          </a:p>
          <a:p>
            <a:endParaRPr lang="en-GB" sz="1600" dirty="0"/>
          </a:p>
          <a:p>
            <a:endParaRPr lang="en-GB" dirty="0"/>
          </a:p>
        </p:txBody>
      </p:sp>
    </p:spTree>
    <p:extLst>
      <p:ext uri="{BB962C8B-B14F-4D97-AF65-F5344CB8AC3E}">
        <p14:creationId xmlns:p14="http://schemas.microsoft.com/office/powerpoint/2010/main" val="33027056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r>
              <a:rPr lang="en-GB" b="1" u="sng" dirty="0" smtClean="0"/>
              <a:t>A paradox at play</a:t>
            </a:r>
            <a:endParaRPr lang="en-GB" b="1" u="sng" dirty="0"/>
          </a:p>
        </p:txBody>
      </p:sp>
      <p:sp>
        <p:nvSpPr>
          <p:cNvPr id="3" name="Content Placeholder 2"/>
          <p:cNvSpPr>
            <a:spLocks noGrp="1"/>
          </p:cNvSpPr>
          <p:nvPr>
            <p:ph sz="half" idx="1"/>
          </p:nvPr>
        </p:nvSpPr>
        <p:spPr>
          <a:xfrm>
            <a:off x="838200" y="1422400"/>
            <a:ext cx="5181600" cy="4754563"/>
          </a:xfrm>
        </p:spPr>
        <p:txBody>
          <a:bodyPr>
            <a:normAutofit/>
          </a:bodyPr>
          <a:lstStyle/>
          <a:p>
            <a:r>
              <a:rPr lang="en-GB" sz="2200" dirty="0" smtClean="0"/>
              <a:t>‘There has been an </a:t>
            </a:r>
            <a:r>
              <a:rPr lang="en-GB" sz="2200" b="1" dirty="0"/>
              <a:t>international rise in Development Studies’ </a:t>
            </a:r>
            <a:r>
              <a:rPr lang="en-GB" sz="2200" dirty="0"/>
              <a:t>(Tribe, </a:t>
            </a:r>
            <a:r>
              <a:rPr lang="en-GB" sz="2200" dirty="0" smtClean="0"/>
              <a:t>2009) </a:t>
            </a:r>
          </a:p>
          <a:p>
            <a:r>
              <a:rPr lang="en-GB" sz="2200" dirty="0" smtClean="0"/>
              <a:t>‘Despite </a:t>
            </a:r>
            <a:r>
              <a:rPr lang="en-GB" sz="2200" dirty="0"/>
              <a:t>huge sums of money that have been invested in development projects, the vast majority of these projects are viewed by many </a:t>
            </a:r>
            <a:r>
              <a:rPr lang="en-GB" sz="2200" dirty="0" smtClean="0"/>
              <a:t>academics as </a:t>
            </a:r>
            <a:r>
              <a:rPr lang="en-GB" sz="2200" b="1" dirty="0"/>
              <a:t>‘unremitting failures’ </a:t>
            </a:r>
            <a:r>
              <a:rPr lang="en-GB" sz="2200" dirty="0"/>
              <a:t>(Ferguson, 1990</a:t>
            </a:r>
            <a:r>
              <a:rPr lang="en-GB" sz="2200" dirty="0" smtClean="0"/>
              <a:t>).</a:t>
            </a:r>
          </a:p>
          <a:p>
            <a:r>
              <a:rPr lang="en-GB" sz="2200" dirty="0" smtClean="0"/>
              <a:t>Despite this, students who study development often have a continued interest in pursuing work within the development sector.</a:t>
            </a:r>
          </a:p>
          <a:p>
            <a:endParaRPr lang="en-GB" dirty="0"/>
          </a:p>
          <a:p>
            <a:endParaRPr lang="en-GB" dirty="0"/>
          </a:p>
        </p:txBody>
      </p:sp>
      <p:sp>
        <p:nvSpPr>
          <p:cNvPr id="4" name="Content Placeholder 3"/>
          <p:cNvSpPr>
            <a:spLocks noGrp="1"/>
          </p:cNvSpPr>
          <p:nvPr>
            <p:ph sz="half" idx="2"/>
          </p:nvPr>
        </p:nvSpPr>
        <p:spPr/>
        <p:txBody>
          <a:bodyPr>
            <a:normAutofit/>
          </a:bodyPr>
          <a:lstStyle/>
          <a:p>
            <a:endParaRPr lang="en-GB" dirty="0" smtClean="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820738"/>
            <a:ext cx="5080000" cy="5080000"/>
          </a:xfrm>
          <a:prstGeom prst="rect">
            <a:avLst/>
          </a:prstGeom>
        </p:spPr>
      </p:pic>
    </p:spTree>
    <p:extLst>
      <p:ext uri="{BB962C8B-B14F-4D97-AF65-F5344CB8AC3E}">
        <p14:creationId xmlns:p14="http://schemas.microsoft.com/office/powerpoint/2010/main" val="12250217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t>Making sense of myth</a:t>
            </a:r>
            <a:endParaRPr lang="en-GB" b="1" u="sng" dirty="0"/>
          </a:p>
        </p:txBody>
      </p:sp>
      <p:sp>
        <p:nvSpPr>
          <p:cNvPr id="3" name="Content Placeholder 2"/>
          <p:cNvSpPr>
            <a:spLocks noGrp="1"/>
          </p:cNvSpPr>
          <p:nvPr>
            <p:ph idx="1"/>
          </p:nvPr>
        </p:nvSpPr>
        <p:spPr>
          <a:xfrm>
            <a:off x="838200" y="1825625"/>
            <a:ext cx="8847668" cy="4351338"/>
          </a:xfrm>
        </p:spPr>
        <p:txBody>
          <a:bodyPr>
            <a:normAutofit/>
          </a:bodyPr>
          <a:lstStyle/>
          <a:p>
            <a:r>
              <a:rPr lang="en-GB" sz="2800" dirty="0" smtClean="0"/>
              <a:t>‘A </a:t>
            </a:r>
            <a:r>
              <a:rPr lang="en-GB" sz="2800" dirty="0"/>
              <a:t>widely held but false </a:t>
            </a:r>
            <a:r>
              <a:rPr lang="en-GB" sz="2800" dirty="0" smtClean="0"/>
              <a:t>belief or idea’ – </a:t>
            </a:r>
            <a:r>
              <a:rPr lang="en-GB" sz="2800" i="1" dirty="0" smtClean="0"/>
              <a:t>Oxford English Dictionary</a:t>
            </a:r>
          </a:p>
          <a:p>
            <a:r>
              <a:rPr lang="en-GB" sz="2800" dirty="0" smtClean="0"/>
              <a:t>‘Myth </a:t>
            </a:r>
            <a:r>
              <a:rPr lang="en-GB" sz="2800" dirty="0"/>
              <a:t>is symbolic, not literal truth. We judge a myth the way we judge a poem or by a painting, by its power to move us emotionally, to challenge or reassure us intellectually, to shape, reshape, or reaffirm the way we experience the </a:t>
            </a:r>
            <a:r>
              <a:rPr lang="en-GB" sz="2800" dirty="0" smtClean="0"/>
              <a:t>world’ – Ira </a:t>
            </a:r>
            <a:r>
              <a:rPr lang="en-GB" sz="2800" dirty="0" err="1" smtClean="0"/>
              <a:t>Chernus</a:t>
            </a:r>
            <a:endParaRPr lang="en-GB" sz="2800" dirty="0"/>
          </a:p>
          <a:p>
            <a:pPr marL="0" indent="0">
              <a:buNone/>
            </a:pPr>
            <a:endParaRPr lang="en-GB" dirty="0"/>
          </a:p>
        </p:txBody>
      </p:sp>
    </p:spTree>
    <p:extLst>
      <p:ext uri="{BB962C8B-B14F-4D97-AF65-F5344CB8AC3E}">
        <p14:creationId xmlns:p14="http://schemas.microsoft.com/office/powerpoint/2010/main" val="41062389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35075"/>
          </a:xfrm>
        </p:spPr>
        <p:txBody>
          <a:bodyPr/>
          <a:lstStyle/>
          <a:p>
            <a:pPr algn="ctr"/>
            <a:r>
              <a:rPr lang="en-GB" b="1" u="sng" dirty="0" smtClean="0"/>
              <a:t>Defining development</a:t>
            </a:r>
            <a:endParaRPr lang="en-GB" b="1" u="sng" dirty="0"/>
          </a:p>
        </p:txBody>
      </p:sp>
      <p:sp>
        <p:nvSpPr>
          <p:cNvPr id="3" name="Content Placeholder 2"/>
          <p:cNvSpPr>
            <a:spLocks noGrp="1"/>
          </p:cNvSpPr>
          <p:nvPr>
            <p:ph idx="1"/>
          </p:nvPr>
        </p:nvSpPr>
        <p:spPr>
          <a:xfrm>
            <a:off x="838200" y="1600200"/>
            <a:ext cx="8001000" cy="4576763"/>
          </a:xfrm>
        </p:spPr>
        <p:txBody>
          <a:bodyPr/>
          <a:lstStyle/>
          <a:p>
            <a:r>
              <a:rPr lang="en-GB" sz="2800" dirty="0" smtClean="0"/>
              <a:t>Actions which are intended </a:t>
            </a:r>
            <a:r>
              <a:rPr lang="en-GB" sz="2800" dirty="0"/>
              <a:t>‘to move societies and people from a situation in which they are believed to be worse off, to situations in which they are assumed to be better off’ </a:t>
            </a:r>
            <a:r>
              <a:rPr lang="en-GB" sz="2800" dirty="0" smtClean="0"/>
              <a:t>(</a:t>
            </a:r>
            <a:r>
              <a:rPr lang="en-GB" sz="2800" dirty="0" err="1" smtClean="0"/>
              <a:t>Barbanti</a:t>
            </a:r>
            <a:r>
              <a:rPr lang="en-GB" sz="2800" dirty="0" smtClean="0"/>
              <a:t>, 2004).</a:t>
            </a:r>
          </a:p>
          <a:p>
            <a:r>
              <a:rPr lang="en-GB" sz="2800" dirty="0" smtClean="0"/>
              <a:t>‘Divergent </a:t>
            </a:r>
            <a:r>
              <a:rPr lang="en-GB" sz="2800" dirty="0"/>
              <a:t>and evolving interpretations’ of what </a:t>
            </a:r>
            <a:r>
              <a:rPr lang="en-GB" sz="2800" dirty="0" smtClean="0"/>
              <a:t>development means </a:t>
            </a:r>
            <a:r>
              <a:rPr lang="en-GB" sz="2800" dirty="0"/>
              <a:t>(Kothari and Minogue, </a:t>
            </a:r>
            <a:r>
              <a:rPr lang="en-GB" sz="2800" dirty="0" smtClean="0"/>
              <a:t>2002).</a:t>
            </a:r>
          </a:p>
          <a:p>
            <a:endParaRPr lang="en-GB" dirty="0"/>
          </a:p>
        </p:txBody>
      </p:sp>
    </p:spTree>
    <p:extLst>
      <p:ext uri="{BB962C8B-B14F-4D97-AF65-F5344CB8AC3E}">
        <p14:creationId xmlns:p14="http://schemas.microsoft.com/office/powerpoint/2010/main" val="15555826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u="sng" dirty="0" smtClean="0"/>
              <a:t>The development of development</a:t>
            </a:r>
            <a:endParaRPr lang="en-GB" sz="4000" b="1" u="sng" dirty="0"/>
          </a:p>
        </p:txBody>
      </p:sp>
      <p:sp>
        <p:nvSpPr>
          <p:cNvPr id="3" name="Content Placeholder 2"/>
          <p:cNvSpPr>
            <a:spLocks noGrp="1"/>
          </p:cNvSpPr>
          <p:nvPr>
            <p:ph idx="1"/>
          </p:nvPr>
        </p:nvSpPr>
        <p:spPr>
          <a:xfrm>
            <a:off x="838200" y="1549400"/>
            <a:ext cx="6692900" cy="4627563"/>
          </a:xfrm>
        </p:spPr>
        <p:txBody>
          <a:bodyPr>
            <a:normAutofit/>
          </a:bodyPr>
          <a:lstStyle/>
          <a:p>
            <a:r>
              <a:rPr lang="en-GB" sz="2600" dirty="0"/>
              <a:t>Against the backdrop of </a:t>
            </a:r>
            <a:r>
              <a:rPr lang="en-GB" sz="2600" dirty="0" smtClean="0"/>
              <a:t>World War 2, development </a:t>
            </a:r>
            <a:r>
              <a:rPr lang="en-GB" sz="2600" dirty="0"/>
              <a:t>appeared as a new ‘vision of </a:t>
            </a:r>
            <a:r>
              <a:rPr lang="en-GB" sz="2600" dirty="0" smtClean="0"/>
              <a:t>hope’</a:t>
            </a:r>
          </a:p>
          <a:p>
            <a:r>
              <a:rPr lang="en-GB" sz="2600" dirty="0"/>
              <a:t>Critics argue that development provides alternative, but no less </a:t>
            </a:r>
            <a:r>
              <a:rPr lang="en-GB" sz="2600" dirty="0" smtClean="0"/>
              <a:t>sinister</a:t>
            </a:r>
            <a:r>
              <a:rPr lang="en-GB" sz="2600" dirty="0"/>
              <a:t>, mechanisms of maintaining power relations between the ‘developed’ and ‘developing’ worlds, serving as ‘an instrument of economic control produced by the “first” world over the “third”’ (Escobar, </a:t>
            </a:r>
            <a:r>
              <a:rPr lang="en-GB" sz="2600" dirty="0" smtClean="0"/>
              <a:t>1995).</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1100" y="2228320"/>
            <a:ext cx="3708400" cy="2472267"/>
          </a:xfrm>
          <a:prstGeom prst="rect">
            <a:avLst/>
          </a:prstGeom>
        </p:spPr>
      </p:pic>
    </p:spTree>
    <p:extLst>
      <p:ext uri="{BB962C8B-B14F-4D97-AF65-F5344CB8AC3E}">
        <p14:creationId xmlns:p14="http://schemas.microsoft.com/office/powerpoint/2010/main" val="29410670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t>Academic critiques of development:</a:t>
            </a:r>
            <a:endParaRPr lang="en-GB" b="1" u="sng" dirty="0"/>
          </a:p>
        </p:txBody>
      </p:sp>
      <p:sp>
        <p:nvSpPr>
          <p:cNvPr id="3" name="Content Placeholder 2"/>
          <p:cNvSpPr>
            <a:spLocks noGrp="1"/>
          </p:cNvSpPr>
          <p:nvPr>
            <p:ph idx="1"/>
          </p:nvPr>
        </p:nvSpPr>
        <p:spPr>
          <a:xfrm>
            <a:off x="838200" y="1690688"/>
            <a:ext cx="8712200" cy="4486275"/>
          </a:xfrm>
        </p:spPr>
        <p:txBody>
          <a:bodyPr>
            <a:normAutofit/>
          </a:bodyPr>
          <a:lstStyle/>
          <a:p>
            <a:r>
              <a:rPr lang="en-GB" sz="2800" dirty="0"/>
              <a:t>T</a:t>
            </a:r>
            <a:r>
              <a:rPr lang="en-GB" sz="2800" dirty="0" smtClean="0"/>
              <a:t>he </a:t>
            </a:r>
            <a:r>
              <a:rPr lang="en-GB" sz="2800" dirty="0"/>
              <a:t>‘success’ of development lies in the fact that it is ‘not objectively verified but socially produced’ (</a:t>
            </a:r>
            <a:r>
              <a:rPr lang="en-GB" sz="2800" dirty="0" err="1"/>
              <a:t>Mosse</a:t>
            </a:r>
            <a:r>
              <a:rPr lang="en-GB" sz="2800" dirty="0"/>
              <a:t>, </a:t>
            </a:r>
            <a:r>
              <a:rPr lang="en-GB" sz="2800" dirty="0" smtClean="0"/>
              <a:t>2005).</a:t>
            </a:r>
          </a:p>
          <a:p>
            <a:r>
              <a:rPr lang="de-DE" sz="2800" dirty="0" smtClean="0"/>
              <a:t>The notion </a:t>
            </a:r>
            <a:r>
              <a:rPr lang="de-DE" sz="2800" dirty="0"/>
              <a:t>of ‘failure’ serves to justify further work because, by recognising ‘how much still has to be done’, the solution simply becomes ‘more development</a:t>
            </a:r>
            <a:r>
              <a:rPr lang="de-DE" sz="2800" dirty="0" smtClean="0"/>
              <a:t>’ (Tania Li, 1999). </a:t>
            </a:r>
          </a:p>
          <a:p>
            <a:r>
              <a:rPr lang="de-DE" sz="2800" dirty="0" smtClean="0"/>
              <a:t>Development is the </a:t>
            </a:r>
            <a:r>
              <a:rPr lang="en-GB" sz="2800" b="1" dirty="0"/>
              <a:t>‘new religion of the west’</a:t>
            </a:r>
            <a:endParaRPr lang="en-GB" sz="2800" dirty="0"/>
          </a:p>
        </p:txBody>
      </p:sp>
    </p:spTree>
    <p:extLst>
      <p:ext uri="{BB962C8B-B14F-4D97-AF65-F5344CB8AC3E}">
        <p14:creationId xmlns:p14="http://schemas.microsoft.com/office/powerpoint/2010/main" val="8888293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t>Methodology</a:t>
            </a:r>
            <a:endParaRPr lang="en-GB" b="1" u="sng" dirty="0"/>
          </a:p>
        </p:txBody>
      </p:sp>
      <p:sp>
        <p:nvSpPr>
          <p:cNvPr id="3" name="Content Placeholder 2"/>
          <p:cNvSpPr>
            <a:spLocks noGrp="1"/>
          </p:cNvSpPr>
          <p:nvPr>
            <p:ph idx="1"/>
          </p:nvPr>
        </p:nvSpPr>
        <p:spPr>
          <a:xfrm>
            <a:off x="4889500" y="1597025"/>
            <a:ext cx="5067300" cy="4351338"/>
          </a:xfrm>
        </p:spPr>
        <p:txBody>
          <a:bodyPr>
            <a:normAutofit/>
          </a:bodyPr>
          <a:lstStyle/>
          <a:p>
            <a:r>
              <a:rPr lang="en-GB" sz="2200" dirty="0" smtClean="0"/>
              <a:t>Semi-structured in-depth interviews with eight students at SOAS </a:t>
            </a:r>
          </a:p>
          <a:p>
            <a:r>
              <a:rPr lang="en-GB" sz="2200" dirty="0"/>
              <a:t>S</a:t>
            </a:r>
            <a:r>
              <a:rPr lang="en-GB" sz="2200" dirty="0" smtClean="0"/>
              <a:t>tudying either Development Studies or Anthropology of Development</a:t>
            </a:r>
          </a:p>
          <a:p>
            <a:r>
              <a:rPr lang="en-GB" sz="2200" dirty="0" smtClean="0"/>
              <a:t>Mixed group</a:t>
            </a:r>
          </a:p>
          <a:p>
            <a:r>
              <a:rPr lang="en-GB" sz="2200" dirty="0" smtClean="0"/>
              <a:t>Different academic/professional stages</a:t>
            </a:r>
          </a:p>
          <a:p>
            <a:r>
              <a:rPr lang="en-GB" sz="2200" dirty="0"/>
              <a:t>E</a:t>
            </a:r>
            <a:r>
              <a:rPr lang="en-GB" sz="2200" dirty="0" smtClean="0"/>
              <a:t>qual gender split</a:t>
            </a:r>
          </a:p>
          <a:p>
            <a:r>
              <a:rPr lang="en-GB" sz="2200" dirty="0"/>
              <a:t>P</a:t>
            </a:r>
            <a:r>
              <a:rPr lang="en-GB" sz="2200" dirty="0" smtClean="0"/>
              <a:t>redominantly British participants</a:t>
            </a:r>
          </a:p>
        </p:txBody>
      </p:sp>
      <p:sp>
        <p:nvSpPr>
          <p:cNvPr id="4" name="Rectangle 3"/>
          <p:cNvSpPr/>
          <p:nvPr/>
        </p:nvSpPr>
        <p:spPr>
          <a:xfrm>
            <a:off x="241300" y="1690688"/>
            <a:ext cx="4445000" cy="4247317"/>
          </a:xfrm>
          <a:prstGeom prst="rect">
            <a:avLst/>
          </a:prstGeom>
        </p:spPr>
        <p:txBody>
          <a:bodyPr wrap="square">
            <a:spAutoFit/>
          </a:bodyPr>
          <a:lstStyle/>
          <a:p>
            <a:pPr algn="ctr"/>
            <a:r>
              <a:rPr lang="en-GB" sz="2600" b="1" i="1" dirty="0"/>
              <a:t>Man is always a storyteller! He lives surrounded by his and others’ myths. With them he sees everything in life, no matter what befalls him. And he seeks to live his life as though he were telling it’ </a:t>
            </a:r>
          </a:p>
          <a:p>
            <a:pPr algn="ctr"/>
            <a:r>
              <a:rPr lang="en-GB" dirty="0" smtClean="0"/>
              <a:t>Sartre (cited </a:t>
            </a:r>
            <a:r>
              <a:rPr lang="en-GB" dirty="0"/>
              <a:t>in </a:t>
            </a:r>
            <a:r>
              <a:rPr lang="en-GB" dirty="0" err="1"/>
              <a:t>Gergen</a:t>
            </a:r>
            <a:r>
              <a:rPr lang="en-GB" dirty="0"/>
              <a:t> and </a:t>
            </a:r>
            <a:r>
              <a:rPr lang="en-GB" dirty="0" err="1"/>
              <a:t>Gergen</a:t>
            </a:r>
            <a:r>
              <a:rPr lang="en-GB" dirty="0"/>
              <a:t>, 1983: </a:t>
            </a:r>
            <a:r>
              <a:rPr lang="en-GB" dirty="0" smtClean="0"/>
              <a:t>254)</a:t>
            </a:r>
            <a:endParaRPr lang="en-GB" dirty="0"/>
          </a:p>
        </p:txBody>
      </p:sp>
    </p:spTree>
    <p:extLst>
      <p:ext uri="{BB962C8B-B14F-4D97-AF65-F5344CB8AC3E}">
        <p14:creationId xmlns:p14="http://schemas.microsoft.com/office/powerpoint/2010/main" val="8006706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t>Three stages of analysis</a:t>
            </a:r>
            <a:endParaRPr lang="en-GB" b="1" u="sng" dirty="0"/>
          </a:p>
        </p:txBody>
      </p:sp>
      <p:sp>
        <p:nvSpPr>
          <p:cNvPr id="3" name="Content Placeholder 2"/>
          <p:cNvSpPr>
            <a:spLocks noGrp="1"/>
          </p:cNvSpPr>
          <p:nvPr>
            <p:ph idx="1"/>
          </p:nvPr>
        </p:nvSpPr>
        <p:spPr>
          <a:xfrm>
            <a:off x="838200" y="1574800"/>
            <a:ext cx="8435802" cy="4602163"/>
          </a:xfrm>
        </p:spPr>
        <p:txBody>
          <a:bodyPr>
            <a:normAutofit fontScale="92500" lnSpcReduction="20000"/>
          </a:bodyPr>
          <a:lstStyle/>
          <a:p>
            <a:pPr marL="0" indent="0" algn="ctr">
              <a:buNone/>
            </a:pPr>
            <a:endParaRPr lang="en-GB" b="1" u="sng" dirty="0" smtClean="0"/>
          </a:p>
          <a:p>
            <a:pPr marL="0" indent="0" algn="ctr">
              <a:buNone/>
            </a:pPr>
            <a:r>
              <a:rPr lang="en-GB" sz="2400" b="1" u="sng" dirty="0" smtClean="0"/>
              <a:t>Enchantment</a:t>
            </a:r>
          </a:p>
          <a:p>
            <a:pPr marL="0" indent="0" algn="ctr">
              <a:buNone/>
            </a:pPr>
            <a:r>
              <a:rPr lang="en-GB" sz="2400" dirty="0"/>
              <a:t>K</a:t>
            </a:r>
            <a:r>
              <a:rPr lang="en-GB" sz="2400" dirty="0" smtClean="0"/>
              <a:t>ey </a:t>
            </a:r>
            <a:r>
              <a:rPr lang="en-GB" sz="2400" dirty="0"/>
              <a:t>motivating factors which have caused individuals to pursue studies within this </a:t>
            </a:r>
            <a:r>
              <a:rPr lang="en-GB" sz="2400" dirty="0" smtClean="0"/>
              <a:t>field</a:t>
            </a:r>
          </a:p>
          <a:p>
            <a:pPr marL="0" indent="0" algn="ctr">
              <a:buNone/>
            </a:pPr>
            <a:endParaRPr lang="en-GB" sz="2400" dirty="0"/>
          </a:p>
          <a:p>
            <a:pPr marL="0" indent="0" algn="ctr">
              <a:buNone/>
            </a:pPr>
            <a:r>
              <a:rPr lang="en-GB" sz="2400" b="1" u="sng" dirty="0" smtClean="0"/>
              <a:t>Disenchantment</a:t>
            </a:r>
          </a:p>
          <a:p>
            <a:pPr marL="0" indent="0" algn="ctr">
              <a:buNone/>
            </a:pPr>
            <a:r>
              <a:rPr lang="en-GB" sz="2400" dirty="0" smtClean="0"/>
              <a:t>Emerging </a:t>
            </a:r>
            <a:r>
              <a:rPr lang="en-GB" sz="2400" dirty="0"/>
              <a:t>in line with a critical academic overview of </a:t>
            </a:r>
            <a:r>
              <a:rPr lang="en-GB" sz="2400" dirty="0" smtClean="0"/>
              <a:t>development</a:t>
            </a:r>
          </a:p>
          <a:p>
            <a:pPr marL="0" indent="0" algn="ctr">
              <a:buNone/>
            </a:pPr>
            <a:endParaRPr lang="en-GB" sz="2400" dirty="0"/>
          </a:p>
          <a:p>
            <a:pPr marL="0" indent="0" algn="ctr">
              <a:buNone/>
            </a:pPr>
            <a:r>
              <a:rPr lang="en-GB" sz="2400" b="1" u="sng" dirty="0" smtClean="0"/>
              <a:t>Re-enchantment</a:t>
            </a:r>
          </a:p>
          <a:p>
            <a:pPr marL="0" indent="0" algn="ctr">
              <a:buNone/>
            </a:pPr>
            <a:r>
              <a:rPr lang="en-GB" sz="2400" dirty="0"/>
              <a:t>A</a:t>
            </a:r>
            <a:r>
              <a:rPr lang="en-GB" sz="2400" dirty="0" smtClean="0"/>
              <a:t>n </a:t>
            </a:r>
            <a:r>
              <a:rPr lang="en-GB" sz="2400" dirty="0"/>
              <a:t>awareness of the complexities of development </a:t>
            </a:r>
            <a:r>
              <a:rPr lang="en-GB" sz="2400" dirty="0" smtClean="0"/>
              <a:t>enables a justification to pursue work in this field</a:t>
            </a:r>
            <a:endParaRPr lang="en-GB" sz="2400" dirty="0"/>
          </a:p>
        </p:txBody>
      </p:sp>
    </p:spTree>
    <p:extLst>
      <p:ext uri="{BB962C8B-B14F-4D97-AF65-F5344CB8AC3E}">
        <p14:creationId xmlns:p14="http://schemas.microsoft.com/office/powerpoint/2010/main" val="33858783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51</TotalTime>
  <Words>1386</Words>
  <Application>Microsoft Macintosh PowerPoint</Application>
  <PresentationFormat>Personnalisé</PresentationFormat>
  <Paragraphs>89</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Facet</vt:lpstr>
      <vt:lpstr>Dispelling Development </vt:lpstr>
      <vt:lpstr>Présentation PowerPoint</vt:lpstr>
      <vt:lpstr>       A paradox at play</vt:lpstr>
      <vt:lpstr>Making sense of myth</vt:lpstr>
      <vt:lpstr>Defining development</vt:lpstr>
      <vt:lpstr>The development of development</vt:lpstr>
      <vt:lpstr>Academic critiques of development:</vt:lpstr>
      <vt:lpstr>Methodology</vt:lpstr>
      <vt:lpstr>Three stages of analysis</vt:lpstr>
      <vt:lpstr>Enchantment</vt:lpstr>
      <vt:lpstr>Enchantment</vt:lpstr>
      <vt:lpstr>Desire to ‘make a difference’</vt:lpstr>
      <vt:lpstr>Présentation PowerPoint</vt:lpstr>
      <vt:lpstr>Présentation PowerPoint</vt:lpstr>
      <vt:lpstr>Présentation PowerPoint</vt:lpstr>
      <vt:lpstr>Disenchantment</vt:lpstr>
      <vt:lpstr>Re-enchantment</vt:lpstr>
      <vt:lpstr>Dreams to live by</vt:lpstr>
      <vt:lpstr>Présentation PowerPoint</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Fawzia Haeri Mazanderani</dc:creator>
  <cp:lastModifiedBy>Anaïs Pedica</cp:lastModifiedBy>
  <cp:revision>60</cp:revision>
  <dcterms:created xsi:type="dcterms:W3CDTF">2015-04-24T06:25:48Z</dcterms:created>
  <dcterms:modified xsi:type="dcterms:W3CDTF">2015-05-12T19:00:28Z</dcterms:modified>
</cp:coreProperties>
</file>